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306" r:id="rId4"/>
    <p:sldId id="341" r:id="rId5"/>
    <p:sldId id="335" r:id="rId6"/>
    <p:sldId id="326" r:id="rId7"/>
    <p:sldId id="327" r:id="rId8"/>
    <p:sldId id="342" r:id="rId9"/>
    <p:sldId id="328" r:id="rId10"/>
    <p:sldId id="340" r:id="rId11"/>
    <p:sldId id="343" r:id="rId12"/>
    <p:sldId id="345" r:id="rId13"/>
    <p:sldId id="347" r:id="rId14"/>
    <p:sldId id="346" r:id="rId15"/>
    <p:sldId id="344" r:id="rId16"/>
    <p:sldId id="349" r:id="rId17"/>
    <p:sldId id="348" r:id="rId18"/>
    <p:sldId id="350" r:id="rId19"/>
    <p:sldId id="336" r:id="rId20"/>
    <p:sldId id="339" r:id="rId21"/>
    <p:sldId id="330" r:id="rId22"/>
    <p:sldId id="337" r:id="rId23"/>
    <p:sldId id="338" r:id="rId24"/>
    <p:sldId id="331" r:id="rId25"/>
    <p:sldId id="332" r:id="rId26"/>
  </p:sldIdLst>
  <p:sldSz cx="9144000" cy="6858000" type="screen4x3"/>
  <p:notesSz cx="6858000" cy="9144000"/>
  <p:defaultTextStyle>
    <a:defPPr>
      <a:defRPr lang="nl-B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49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3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72" y="13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0B95D-9916-43F5-8E0A-4E96B797061D}" type="datetimeFigureOut">
              <a:rPr lang="nl-BE"/>
              <a:pPr>
                <a:defRPr/>
              </a:pPr>
              <a:t>17/11/2016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BA049-19D7-4108-A443-412605C014A9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58469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65686-7A93-4D7B-AA6B-CEA91782AC8E}" type="datetimeFigureOut">
              <a:rPr lang="nl-BE"/>
              <a:pPr>
                <a:defRPr/>
              </a:pPr>
              <a:t>17/11/2016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18D34-8D93-44FD-A17A-9B4D186F6B7F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38658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FF4B8-01E6-4D1C-BD29-9F8D52951B2E}" type="datetimeFigureOut">
              <a:rPr lang="nl-BE"/>
              <a:pPr>
                <a:defRPr/>
              </a:pPr>
              <a:t>17/11/2016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8325E-7640-49E3-9ADA-659A2CBABFA0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903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CF3CC-958A-41EB-9C23-5A75478FA46F}" type="datetimeFigureOut">
              <a:rPr lang="nl-BE"/>
              <a:pPr>
                <a:defRPr/>
              </a:pPr>
              <a:t>17/11/2016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A656C-F690-444C-A8AB-BF5EE86CF0CF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8490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F4214-90B1-41AD-BA40-D44E136C6566}" type="datetimeFigureOut">
              <a:rPr lang="nl-BE"/>
              <a:pPr>
                <a:defRPr/>
              </a:pPr>
              <a:t>17/11/2016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E7AC-C8C6-4AFA-BDE4-B37ED8373320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60917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F7AC0-8376-41EF-B463-50E156B35247}" type="datetimeFigureOut">
              <a:rPr lang="nl-BE"/>
              <a:pPr>
                <a:defRPr/>
              </a:pPr>
              <a:t>17/11/2016</a:t>
            </a:fld>
            <a:endParaRPr lang="nl-B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7775-596D-4142-9F56-7B581592A7E4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8994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DDC77-8659-45EA-86EB-27D317F384AB}" type="datetimeFigureOut">
              <a:rPr lang="nl-BE"/>
              <a:pPr>
                <a:defRPr/>
              </a:pPr>
              <a:t>17/11/2016</a:t>
            </a:fld>
            <a:endParaRPr lang="nl-B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BDF35-B801-4FB7-9946-F22A15888C54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68338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86C9D-1393-44C1-A247-E2FE42283554}" type="datetimeFigureOut">
              <a:rPr lang="nl-BE"/>
              <a:pPr>
                <a:defRPr/>
              </a:pPr>
              <a:t>17/11/2016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E4454-0621-4CB4-8FFE-1196557EE4F7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72134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B93FF-8F89-4973-A7C5-C423CA1EF43F}" type="datetimeFigureOut">
              <a:rPr lang="nl-BE"/>
              <a:pPr>
                <a:defRPr/>
              </a:pPr>
              <a:t>17/11/2016</a:t>
            </a:fld>
            <a:endParaRPr lang="nl-B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B59D3-14E6-4CF2-BACC-85F2EC5BED45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0914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A6E5E-AB16-4BF6-A10D-0ECA8801F8FB}" type="datetimeFigureOut">
              <a:rPr lang="nl-BE"/>
              <a:pPr>
                <a:defRPr/>
              </a:pPr>
              <a:t>17/11/2016</a:t>
            </a:fld>
            <a:endParaRPr lang="nl-B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A74E2-6621-49E2-8101-F4133009BC35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7259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D2253-1300-4EB5-92D1-6A53A3E349F3}" type="datetimeFigureOut">
              <a:rPr lang="nl-BE"/>
              <a:pPr>
                <a:defRPr/>
              </a:pPr>
              <a:t>17/11/2016</a:t>
            </a:fld>
            <a:endParaRPr lang="nl-B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E5CA8-F785-42AE-8E51-469440227EA6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83526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smtClean="0"/>
              <a:t>Klik om de stijl te bewerken</a:t>
            </a:r>
            <a:endParaRPr lang="en-US" altLang="nl-BE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smtClean="0"/>
              <a:t>Klik om de modelstijlen te bewerken</a:t>
            </a:r>
          </a:p>
          <a:p>
            <a:pPr lvl="1"/>
            <a:r>
              <a:rPr lang="nl-NL" altLang="nl-BE" smtClean="0"/>
              <a:t>Tweede niveau</a:t>
            </a:r>
          </a:p>
          <a:p>
            <a:pPr lvl="2"/>
            <a:r>
              <a:rPr lang="nl-NL" altLang="nl-BE" smtClean="0"/>
              <a:t>Derde niveau</a:t>
            </a:r>
          </a:p>
          <a:p>
            <a:pPr lvl="3"/>
            <a:r>
              <a:rPr lang="nl-NL" altLang="nl-BE" smtClean="0"/>
              <a:t>Vierde niveau</a:t>
            </a:r>
          </a:p>
          <a:p>
            <a:pPr lvl="4"/>
            <a:r>
              <a:rPr lang="nl-NL" altLang="nl-BE" smtClean="0"/>
              <a:t>Vijfde niveau</a:t>
            </a:r>
            <a:endParaRPr lang="en-US" altLang="nl-BE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D0C9B4-953E-4EB9-9602-A2759557CCB0}" type="datetimeFigureOut">
              <a:rPr lang="nl-BE"/>
              <a:pPr>
                <a:defRPr/>
              </a:pPr>
              <a:t>17/11/2016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500EAFC-2AFD-4E33-B192-789F64D21095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0" y="188913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1800" b="1" dirty="0" smtClean="0">
                <a:latin typeface="Arial" panose="020B0604020202020204" pitchFamily="34" charset="0"/>
              </a:rPr>
              <a:t>CULTUURHUIS </a:t>
            </a:r>
            <a:r>
              <a:rPr lang="nl-BE" altLang="nl-BE" sz="1800" b="1" dirty="0">
                <a:latin typeface="Arial" panose="020B0604020202020204" pitchFamily="34" charset="0"/>
              </a:rPr>
              <a:t>TE ERPE-MERE</a:t>
            </a:r>
          </a:p>
        </p:txBody>
      </p:sp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0" y="5253718"/>
            <a:ext cx="9144000" cy="16026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46800" bIns="468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4225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4225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4225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422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422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422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422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422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422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1400" dirty="0">
                <a:latin typeface="Verdana" panose="020B0604030504040204" pitchFamily="34" charset="0"/>
              </a:rPr>
              <a:t>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1400" dirty="0" smtClean="0">
                <a:latin typeface="Verdana" panose="020B0604030504040204" pitchFamily="34" charset="0"/>
              </a:rPr>
              <a:t>    OPDRACHTGEVER</a:t>
            </a:r>
            <a:r>
              <a:rPr lang="nl-BE" altLang="nl-BE" sz="1400" dirty="0">
                <a:latin typeface="Verdana" panose="020B0604030504040204" pitchFamily="34" charset="0"/>
              </a:rPr>
              <a:t>:	</a:t>
            </a:r>
            <a:r>
              <a:rPr lang="nl-BE" altLang="nl-BE" sz="1400" dirty="0" smtClean="0">
                <a:latin typeface="Verdana" panose="020B0604030504040204" pitchFamily="34" charset="0"/>
              </a:rPr>
              <a:t>Gemeentebestuur ERPE-MERE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1400" dirty="0" smtClean="0">
                <a:latin typeface="Verdana" panose="020B0604030504040204" pitchFamily="34" charset="0"/>
              </a:rPr>
              <a:t>    BOUWHEER	SOLVA</a:t>
            </a:r>
            <a:r>
              <a:rPr lang="nl-BE" altLang="nl-BE" sz="1400" dirty="0">
                <a:latin typeface="Verdana" panose="020B0604030504040204" pitchFamily="34" charset="0"/>
              </a:rPr>
              <a:t>, </a:t>
            </a:r>
            <a:r>
              <a:rPr lang="nl-BE" altLang="nl-BE" sz="1400" dirty="0" smtClean="0">
                <a:latin typeface="Verdana" panose="020B0604030504040204" pitchFamily="34" charset="0"/>
              </a:rPr>
              <a:t>Intergemeentelijk Samenwerkingsverband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1400" dirty="0" smtClean="0">
                <a:latin typeface="Verdana" panose="020B0604030504040204" pitchFamily="34" charset="0"/>
              </a:rPr>
              <a:t>    </a:t>
            </a:r>
            <a:r>
              <a:rPr lang="nl-BE" altLang="nl-BE" sz="1400" dirty="0">
                <a:latin typeface="Verdana" panose="020B0604030504040204" pitchFamily="34" charset="0"/>
              </a:rPr>
              <a:t>ONTWERPER:	Architect VAN CAELENBERG bvba, Sint-Annastraat 20 – </a:t>
            </a:r>
            <a:r>
              <a:rPr lang="nl-BE" altLang="nl-BE" sz="1400" dirty="0" smtClean="0">
                <a:latin typeface="Verdana" panose="020B0604030504040204" pitchFamily="34" charset="0"/>
              </a:rPr>
              <a:t>Erpe-Mere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l-BE" altLang="nl-BE" sz="1400" dirty="0" smtClean="0">
              <a:latin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1400" dirty="0" smtClean="0">
                <a:latin typeface="Verdana" panose="020B0604030504040204" pitchFamily="34" charset="0"/>
              </a:rPr>
              <a:t>    LIGGING:	Site Steenberg, Oudenaardesteenweg 458 – Erpe-Mere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nl-BE" sz="1400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3" b="24119"/>
          <a:stretch/>
        </p:blipFill>
        <p:spPr>
          <a:xfrm>
            <a:off x="596352" y="1248726"/>
            <a:ext cx="7951296" cy="35683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59" y="0"/>
            <a:ext cx="8339482" cy="6858000"/>
          </a:xfrm>
          <a:prstGeom prst="rect">
            <a:avLst/>
          </a:prstGeom>
        </p:spPr>
      </p:pic>
      <p:pic>
        <p:nvPicPr>
          <p:cNvPr id="4" name="Picture 3" descr="C:\Documents and Settings\Administrator\Desktop\noordpijl-orientatielopen_17-12100818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01094" y="6159835"/>
            <a:ext cx="365084" cy="51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2646484" y="5020409"/>
            <a:ext cx="518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 smtClean="0">
                <a:solidFill>
                  <a:schemeClr val="accent6">
                    <a:lumMod val="75000"/>
                  </a:schemeClr>
                </a:solidFill>
              </a:rPr>
              <a:t>10P</a:t>
            </a:r>
            <a:endParaRPr lang="nl-BE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607773" y="5189686"/>
            <a:ext cx="753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 smtClean="0">
                <a:solidFill>
                  <a:schemeClr val="accent6">
                    <a:lumMod val="75000"/>
                  </a:schemeClr>
                </a:solidFill>
              </a:rPr>
              <a:t>5MV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5061437" y="2704394"/>
            <a:ext cx="753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 smtClean="0">
                <a:solidFill>
                  <a:schemeClr val="accent6">
                    <a:lumMod val="75000"/>
                  </a:schemeClr>
                </a:solidFill>
              </a:rPr>
              <a:t>72P</a:t>
            </a:r>
            <a:endParaRPr lang="nl-BE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248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1"/>
          <a:stretch/>
        </p:blipFill>
        <p:spPr>
          <a:xfrm>
            <a:off x="0" y="522659"/>
            <a:ext cx="9144000" cy="6322523"/>
          </a:xfrm>
          <a:prstGeom prst="rect">
            <a:avLst/>
          </a:prstGeom>
        </p:spPr>
      </p:pic>
      <p:sp>
        <p:nvSpPr>
          <p:cNvPr id="5" name="Tekstvak 1"/>
          <p:cNvSpPr txBox="1">
            <a:spLocks noChangeArrowheads="1"/>
          </p:cNvSpPr>
          <p:nvPr/>
        </p:nvSpPr>
        <p:spPr bwMode="auto">
          <a:xfrm>
            <a:off x="190500" y="258763"/>
            <a:ext cx="4408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b="1" dirty="0" smtClean="0"/>
              <a:t>Gelijkvloers + kelder</a:t>
            </a:r>
            <a:endParaRPr lang="nl-BE" altLang="nl-BE" b="1" dirty="0"/>
          </a:p>
        </p:txBody>
      </p:sp>
    </p:spTree>
    <p:extLst>
      <p:ext uri="{BB962C8B-B14F-4D97-AF65-F5344CB8AC3E}">
        <p14:creationId xmlns:p14="http://schemas.microsoft.com/office/powerpoint/2010/main" val="3553394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1"/>
          <a:stretch/>
        </p:blipFill>
        <p:spPr>
          <a:xfrm>
            <a:off x="0" y="522659"/>
            <a:ext cx="9144000" cy="6322523"/>
          </a:xfrm>
          <a:prstGeom prst="rect">
            <a:avLst/>
          </a:prstGeom>
        </p:spPr>
      </p:pic>
      <p:sp>
        <p:nvSpPr>
          <p:cNvPr id="5" name="Tekstvak 1"/>
          <p:cNvSpPr txBox="1">
            <a:spLocks noChangeArrowheads="1"/>
          </p:cNvSpPr>
          <p:nvPr/>
        </p:nvSpPr>
        <p:spPr bwMode="auto">
          <a:xfrm>
            <a:off x="190500" y="258763"/>
            <a:ext cx="65606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b="1" dirty="0" smtClean="0"/>
              <a:t>Gelijkvloers + kelder	</a:t>
            </a:r>
            <a:r>
              <a:rPr lang="nl-BE" altLang="nl-BE" b="1" dirty="0" smtClean="0">
                <a:solidFill>
                  <a:srgbClr val="FF0000"/>
                </a:solidFill>
              </a:rPr>
              <a:t>polyvalente zaal + foyer</a:t>
            </a:r>
            <a:endParaRPr lang="nl-BE" altLang="nl-BE" b="1" dirty="0">
              <a:solidFill>
                <a:srgbClr val="FF0000"/>
              </a:solidFill>
            </a:endParaRPr>
          </a:p>
        </p:txBody>
      </p:sp>
      <p:sp>
        <p:nvSpPr>
          <p:cNvPr id="6" name="Vrije vorm 5"/>
          <p:cNvSpPr/>
          <p:nvPr/>
        </p:nvSpPr>
        <p:spPr>
          <a:xfrm>
            <a:off x="3516923" y="1885580"/>
            <a:ext cx="800100" cy="633046"/>
          </a:xfrm>
          <a:custGeom>
            <a:avLst/>
            <a:gdLst>
              <a:gd name="connsiteX0" fmla="*/ 0 w 800100"/>
              <a:gd name="connsiteY0" fmla="*/ 351692 h 633046"/>
              <a:gd name="connsiteX1" fmla="*/ 641839 w 800100"/>
              <a:gd name="connsiteY1" fmla="*/ 0 h 633046"/>
              <a:gd name="connsiteX2" fmla="*/ 800100 w 800100"/>
              <a:gd name="connsiteY2" fmla="*/ 307730 h 633046"/>
              <a:gd name="connsiteX3" fmla="*/ 193431 w 800100"/>
              <a:gd name="connsiteY3" fmla="*/ 633046 h 633046"/>
              <a:gd name="connsiteX4" fmla="*/ 0 w 800100"/>
              <a:gd name="connsiteY4" fmla="*/ 351692 h 63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100" h="633046">
                <a:moveTo>
                  <a:pt x="0" y="351692"/>
                </a:moveTo>
                <a:lnTo>
                  <a:pt x="641839" y="0"/>
                </a:lnTo>
                <a:lnTo>
                  <a:pt x="800100" y="307730"/>
                </a:lnTo>
                <a:lnTo>
                  <a:pt x="193431" y="633046"/>
                </a:lnTo>
                <a:lnTo>
                  <a:pt x="0" y="351692"/>
                </a:lnTo>
                <a:close/>
              </a:path>
            </a:pathLst>
          </a:cu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Vrije vorm 6"/>
          <p:cNvSpPr/>
          <p:nvPr/>
        </p:nvSpPr>
        <p:spPr>
          <a:xfrm>
            <a:off x="7729259" y="1872762"/>
            <a:ext cx="800100" cy="633046"/>
          </a:xfrm>
          <a:custGeom>
            <a:avLst/>
            <a:gdLst>
              <a:gd name="connsiteX0" fmla="*/ 0 w 800100"/>
              <a:gd name="connsiteY0" fmla="*/ 351692 h 633046"/>
              <a:gd name="connsiteX1" fmla="*/ 641839 w 800100"/>
              <a:gd name="connsiteY1" fmla="*/ 0 h 633046"/>
              <a:gd name="connsiteX2" fmla="*/ 800100 w 800100"/>
              <a:gd name="connsiteY2" fmla="*/ 307730 h 633046"/>
              <a:gd name="connsiteX3" fmla="*/ 193431 w 800100"/>
              <a:gd name="connsiteY3" fmla="*/ 633046 h 633046"/>
              <a:gd name="connsiteX4" fmla="*/ 0 w 800100"/>
              <a:gd name="connsiteY4" fmla="*/ 351692 h 63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100" h="633046">
                <a:moveTo>
                  <a:pt x="0" y="351692"/>
                </a:moveTo>
                <a:lnTo>
                  <a:pt x="641839" y="0"/>
                </a:lnTo>
                <a:lnTo>
                  <a:pt x="800100" y="307730"/>
                </a:lnTo>
                <a:lnTo>
                  <a:pt x="193431" y="633046"/>
                </a:lnTo>
                <a:lnTo>
                  <a:pt x="0" y="351692"/>
                </a:lnTo>
                <a:close/>
              </a:path>
            </a:pathLst>
          </a:cu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Vrije vorm 9"/>
          <p:cNvSpPr/>
          <p:nvPr/>
        </p:nvSpPr>
        <p:spPr>
          <a:xfrm>
            <a:off x="1418602" y="1837346"/>
            <a:ext cx="4315626" cy="3230310"/>
          </a:xfrm>
          <a:custGeom>
            <a:avLst/>
            <a:gdLst>
              <a:gd name="connsiteX0" fmla="*/ 0 w 4315626"/>
              <a:gd name="connsiteY0" fmla="*/ 0 h 3230310"/>
              <a:gd name="connsiteX1" fmla="*/ 2709017 w 4315626"/>
              <a:gd name="connsiteY1" fmla="*/ 0 h 3230310"/>
              <a:gd name="connsiteX2" fmla="*/ 4076344 w 4315626"/>
              <a:gd name="connsiteY2" fmla="*/ 2392822 h 3230310"/>
              <a:gd name="connsiteX3" fmla="*/ 4315626 w 4315626"/>
              <a:gd name="connsiteY3" fmla="*/ 2828658 h 3230310"/>
              <a:gd name="connsiteX4" fmla="*/ 3529413 w 4315626"/>
              <a:gd name="connsiteY4" fmla="*/ 3230310 h 3230310"/>
              <a:gd name="connsiteX5" fmla="*/ 25637 w 4315626"/>
              <a:gd name="connsiteY5" fmla="*/ 3230310 h 3230310"/>
              <a:gd name="connsiteX6" fmla="*/ 0 w 4315626"/>
              <a:gd name="connsiteY6" fmla="*/ 0 h 3230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5626" h="3230310">
                <a:moveTo>
                  <a:pt x="0" y="0"/>
                </a:moveTo>
                <a:lnTo>
                  <a:pt x="2709017" y="0"/>
                </a:lnTo>
                <a:lnTo>
                  <a:pt x="4076344" y="2392822"/>
                </a:lnTo>
                <a:lnTo>
                  <a:pt x="4315626" y="2828658"/>
                </a:lnTo>
                <a:lnTo>
                  <a:pt x="3529413" y="3230310"/>
                </a:lnTo>
                <a:lnTo>
                  <a:pt x="25637" y="3230310"/>
                </a:lnTo>
                <a:lnTo>
                  <a:pt x="0" y="0"/>
                </a:lnTo>
                <a:close/>
              </a:path>
            </a:pathLst>
          </a:custGeom>
          <a:noFill/>
          <a:ln w="444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240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1"/>
          <a:stretch/>
        </p:blipFill>
        <p:spPr>
          <a:xfrm>
            <a:off x="0" y="522659"/>
            <a:ext cx="9144000" cy="6322523"/>
          </a:xfrm>
          <a:prstGeom prst="rect">
            <a:avLst/>
          </a:prstGeom>
        </p:spPr>
      </p:pic>
      <p:sp>
        <p:nvSpPr>
          <p:cNvPr id="5" name="Tekstvak 1"/>
          <p:cNvSpPr txBox="1">
            <a:spLocks noChangeArrowheads="1"/>
          </p:cNvSpPr>
          <p:nvPr/>
        </p:nvSpPr>
        <p:spPr bwMode="auto">
          <a:xfrm>
            <a:off x="190499" y="258763"/>
            <a:ext cx="58257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b="1" dirty="0" smtClean="0"/>
              <a:t>Gelijkvloers + kelder	</a:t>
            </a:r>
            <a:r>
              <a:rPr lang="nl-BE" altLang="nl-BE" b="1" dirty="0" smtClean="0">
                <a:solidFill>
                  <a:srgbClr val="FF0000"/>
                </a:solidFill>
              </a:rPr>
              <a:t>backstage</a:t>
            </a:r>
            <a:endParaRPr lang="nl-BE" altLang="nl-BE" b="1" dirty="0">
              <a:solidFill>
                <a:srgbClr val="FF0000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1865376" y="5084748"/>
            <a:ext cx="182880" cy="657684"/>
          </a:xfrm>
          <a:prstGeom prst="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Vrije vorm 1"/>
          <p:cNvSpPr/>
          <p:nvPr/>
        </p:nvSpPr>
        <p:spPr>
          <a:xfrm>
            <a:off x="1384419" y="5084748"/>
            <a:ext cx="2162086" cy="1170773"/>
          </a:xfrm>
          <a:custGeom>
            <a:avLst/>
            <a:gdLst>
              <a:gd name="connsiteX0" fmla="*/ 0 w 2162086"/>
              <a:gd name="connsiteY0" fmla="*/ 0 h 1170773"/>
              <a:gd name="connsiteX1" fmla="*/ 2162086 w 2162086"/>
              <a:gd name="connsiteY1" fmla="*/ 0 h 1170773"/>
              <a:gd name="connsiteX2" fmla="*/ 2144994 w 2162086"/>
              <a:gd name="connsiteY2" fmla="*/ 495656 h 1170773"/>
              <a:gd name="connsiteX3" fmla="*/ 1555334 w 2162086"/>
              <a:gd name="connsiteY3" fmla="*/ 495656 h 1170773"/>
              <a:gd name="connsiteX4" fmla="*/ 1555334 w 2162086"/>
              <a:gd name="connsiteY4" fmla="*/ 871671 h 1170773"/>
              <a:gd name="connsiteX5" fmla="*/ 683663 w 2162086"/>
              <a:gd name="connsiteY5" fmla="*/ 871671 h 1170773"/>
              <a:gd name="connsiteX6" fmla="*/ 683663 w 2162086"/>
              <a:gd name="connsiteY6" fmla="*/ 1170773 h 1170773"/>
              <a:gd name="connsiteX7" fmla="*/ 34183 w 2162086"/>
              <a:gd name="connsiteY7" fmla="*/ 1170773 h 1170773"/>
              <a:gd name="connsiteX8" fmla="*/ 25637 w 2162086"/>
              <a:gd name="connsiteY8" fmla="*/ 1085316 h 1170773"/>
              <a:gd name="connsiteX9" fmla="*/ 0 w 2162086"/>
              <a:gd name="connsiteY9" fmla="*/ 0 h 117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2086" h="1170773">
                <a:moveTo>
                  <a:pt x="0" y="0"/>
                </a:moveTo>
                <a:lnTo>
                  <a:pt x="2162086" y="0"/>
                </a:lnTo>
                <a:lnTo>
                  <a:pt x="2144994" y="495656"/>
                </a:lnTo>
                <a:lnTo>
                  <a:pt x="1555334" y="495656"/>
                </a:lnTo>
                <a:lnTo>
                  <a:pt x="1555334" y="871671"/>
                </a:lnTo>
                <a:lnTo>
                  <a:pt x="683663" y="871671"/>
                </a:lnTo>
                <a:lnTo>
                  <a:pt x="683663" y="1170773"/>
                </a:lnTo>
                <a:lnTo>
                  <a:pt x="34183" y="1170773"/>
                </a:lnTo>
                <a:lnTo>
                  <a:pt x="25637" y="1085316"/>
                </a:lnTo>
                <a:lnTo>
                  <a:pt x="0" y="0"/>
                </a:lnTo>
                <a:close/>
              </a:path>
            </a:pathLst>
          </a:custGeom>
          <a:noFill/>
          <a:ln w="444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/>
          <p:cNvSpPr/>
          <p:nvPr/>
        </p:nvSpPr>
        <p:spPr>
          <a:xfrm>
            <a:off x="7769352" y="5084748"/>
            <a:ext cx="182880" cy="657684"/>
          </a:xfrm>
          <a:prstGeom prst="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/>
          <p:cNvSpPr/>
          <p:nvPr/>
        </p:nvSpPr>
        <p:spPr>
          <a:xfrm>
            <a:off x="7278624" y="5084748"/>
            <a:ext cx="673608" cy="1170773"/>
          </a:xfrm>
          <a:prstGeom prst="rect">
            <a:avLst/>
          </a:prstGeom>
          <a:noFill/>
          <a:ln w="444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0636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1"/>
          <a:stretch/>
        </p:blipFill>
        <p:spPr>
          <a:xfrm>
            <a:off x="0" y="522659"/>
            <a:ext cx="9144000" cy="6322523"/>
          </a:xfrm>
          <a:prstGeom prst="rect">
            <a:avLst/>
          </a:prstGeom>
        </p:spPr>
      </p:pic>
      <p:sp>
        <p:nvSpPr>
          <p:cNvPr id="5" name="Tekstvak 1"/>
          <p:cNvSpPr txBox="1">
            <a:spLocks noChangeArrowheads="1"/>
          </p:cNvSpPr>
          <p:nvPr/>
        </p:nvSpPr>
        <p:spPr bwMode="auto">
          <a:xfrm>
            <a:off x="190500" y="258763"/>
            <a:ext cx="4408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b="1" dirty="0" smtClean="0"/>
              <a:t>Gelijkvloers + kelder	</a:t>
            </a:r>
            <a:r>
              <a:rPr lang="nl-BE" altLang="nl-BE" b="1" dirty="0" smtClean="0">
                <a:solidFill>
                  <a:srgbClr val="FF0000"/>
                </a:solidFill>
              </a:rPr>
              <a:t>academie</a:t>
            </a:r>
            <a:endParaRPr lang="nl-BE" altLang="nl-BE" b="1" dirty="0">
              <a:solidFill>
                <a:srgbClr val="FF0000"/>
              </a:solidFill>
            </a:endParaRPr>
          </a:p>
        </p:txBody>
      </p:sp>
      <p:sp>
        <p:nvSpPr>
          <p:cNvPr id="9" name="Vrije vorm 8"/>
          <p:cNvSpPr/>
          <p:nvPr/>
        </p:nvSpPr>
        <p:spPr>
          <a:xfrm>
            <a:off x="1392964" y="948583"/>
            <a:ext cx="2580830" cy="846034"/>
          </a:xfrm>
          <a:custGeom>
            <a:avLst/>
            <a:gdLst>
              <a:gd name="connsiteX0" fmla="*/ 17092 w 2580830"/>
              <a:gd name="connsiteY0" fmla="*/ 0 h 846034"/>
              <a:gd name="connsiteX1" fmla="*/ 2213361 w 2580830"/>
              <a:gd name="connsiteY1" fmla="*/ 0 h 846034"/>
              <a:gd name="connsiteX2" fmla="*/ 2580830 w 2580830"/>
              <a:gd name="connsiteY2" fmla="*/ 632389 h 846034"/>
              <a:gd name="connsiteX3" fmla="*/ 1862984 w 2580830"/>
              <a:gd name="connsiteY3" fmla="*/ 632389 h 846034"/>
              <a:gd name="connsiteX4" fmla="*/ 1862984 w 2580830"/>
              <a:gd name="connsiteY4" fmla="*/ 846034 h 846034"/>
              <a:gd name="connsiteX5" fmla="*/ 0 w 2580830"/>
              <a:gd name="connsiteY5" fmla="*/ 846034 h 846034"/>
              <a:gd name="connsiteX6" fmla="*/ 17092 w 2580830"/>
              <a:gd name="connsiteY6" fmla="*/ 0 h 846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830" h="846034">
                <a:moveTo>
                  <a:pt x="17092" y="0"/>
                </a:moveTo>
                <a:lnTo>
                  <a:pt x="2213361" y="0"/>
                </a:lnTo>
                <a:lnTo>
                  <a:pt x="2580830" y="632389"/>
                </a:lnTo>
                <a:lnTo>
                  <a:pt x="1862984" y="632389"/>
                </a:lnTo>
                <a:lnTo>
                  <a:pt x="1862984" y="846034"/>
                </a:lnTo>
                <a:lnTo>
                  <a:pt x="0" y="846034"/>
                </a:lnTo>
                <a:lnTo>
                  <a:pt x="17092" y="0"/>
                </a:lnTo>
                <a:close/>
              </a:path>
            </a:pathLst>
          </a:custGeom>
          <a:noFill/>
          <a:ln w="444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Rechthoek 1"/>
          <p:cNvSpPr/>
          <p:nvPr/>
        </p:nvSpPr>
        <p:spPr>
          <a:xfrm>
            <a:off x="2176272" y="1362456"/>
            <a:ext cx="502920" cy="182880"/>
          </a:xfrm>
          <a:prstGeom prst="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8494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5"/>
          <a:stretch/>
        </p:blipFill>
        <p:spPr>
          <a:xfrm>
            <a:off x="0" y="551573"/>
            <a:ext cx="9144000" cy="6306427"/>
          </a:xfrm>
          <a:prstGeom prst="rect">
            <a:avLst/>
          </a:prstGeom>
        </p:spPr>
      </p:pic>
      <p:sp>
        <p:nvSpPr>
          <p:cNvPr id="5" name="Tekstvak 1"/>
          <p:cNvSpPr txBox="1">
            <a:spLocks noChangeArrowheads="1"/>
          </p:cNvSpPr>
          <p:nvPr/>
        </p:nvSpPr>
        <p:spPr bwMode="auto">
          <a:xfrm>
            <a:off x="190500" y="258763"/>
            <a:ext cx="4408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b="1" dirty="0" smtClean="0"/>
              <a:t>Verdieping</a:t>
            </a:r>
            <a:endParaRPr lang="nl-BE" altLang="nl-BE" b="1" dirty="0"/>
          </a:p>
        </p:txBody>
      </p:sp>
    </p:spTree>
    <p:extLst>
      <p:ext uri="{BB962C8B-B14F-4D97-AF65-F5344CB8AC3E}">
        <p14:creationId xmlns:p14="http://schemas.microsoft.com/office/powerpoint/2010/main" val="1590198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5"/>
          <a:stretch/>
        </p:blipFill>
        <p:spPr>
          <a:xfrm>
            <a:off x="0" y="551573"/>
            <a:ext cx="9144000" cy="6306427"/>
          </a:xfrm>
          <a:prstGeom prst="rect">
            <a:avLst/>
          </a:prstGeom>
        </p:spPr>
      </p:pic>
      <p:sp>
        <p:nvSpPr>
          <p:cNvPr id="5" name="Tekstvak 1"/>
          <p:cNvSpPr txBox="1">
            <a:spLocks noChangeArrowheads="1"/>
          </p:cNvSpPr>
          <p:nvPr/>
        </p:nvSpPr>
        <p:spPr bwMode="auto">
          <a:xfrm>
            <a:off x="190499" y="258763"/>
            <a:ext cx="49369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b="1" dirty="0" smtClean="0"/>
              <a:t>Verdieping	</a:t>
            </a:r>
            <a:r>
              <a:rPr lang="nl-BE" altLang="nl-BE" b="1" dirty="0" smtClean="0">
                <a:solidFill>
                  <a:srgbClr val="FF0000"/>
                </a:solidFill>
              </a:rPr>
              <a:t>dienst </a:t>
            </a:r>
            <a:r>
              <a:rPr lang="nl-BE" altLang="nl-BE" b="1" dirty="0" smtClean="0">
                <a:solidFill>
                  <a:srgbClr val="FF0000"/>
                </a:solidFill>
              </a:rPr>
              <a:t>cultuur en toerisme</a:t>
            </a:r>
            <a:endParaRPr lang="nl-BE" altLang="nl-BE" b="1" dirty="0">
              <a:solidFill>
                <a:srgbClr val="FF0000"/>
              </a:solidFill>
            </a:endParaRPr>
          </a:p>
        </p:txBody>
      </p:sp>
      <p:sp>
        <p:nvSpPr>
          <p:cNvPr id="4" name="Vrije vorm 3"/>
          <p:cNvSpPr/>
          <p:nvPr/>
        </p:nvSpPr>
        <p:spPr>
          <a:xfrm>
            <a:off x="4589092" y="2392822"/>
            <a:ext cx="2785929" cy="2734655"/>
          </a:xfrm>
          <a:custGeom>
            <a:avLst/>
            <a:gdLst>
              <a:gd name="connsiteX0" fmla="*/ 17091 w 2785929"/>
              <a:gd name="connsiteY0" fmla="*/ 0 h 2734655"/>
              <a:gd name="connsiteX1" fmla="*/ 376015 w 2785929"/>
              <a:gd name="connsiteY1" fmla="*/ 0 h 2734655"/>
              <a:gd name="connsiteX2" fmla="*/ 546930 w 2785929"/>
              <a:gd name="connsiteY2" fmla="*/ 299103 h 2734655"/>
              <a:gd name="connsiteX3" fmla="*/ 777667 w 2785929"/>
              <a:gd name="connsiteY3" fmla="*/ 299103 h 2734655"/>
              <a:gd name="connsiteX4" fmla="*/ 777667 w 2785929"/>
              <a:gd name="connsiteY4" fmla="*/ 1956987 h 2734655"/>
              <a:gd name="connsiteX5" fmla="*/ 1657884 w 2785929"/>
              <a:gd name="connsiteY5" fmla="*/ 1956987 h 2734655"/>
              <a:gd name="connsiteX6" fmla="*/ 1751887 w 2785929"/>
              <a:gd name="connsiteY6" fmla="*/ 2127903 h 2734655"/>
              <a:gd name="connsiteX7" fmla="*/ 2264635 w 2785929"/>
              <a:gd name="connsiteY7" fmla="*/ 1854438 h 2734655"/>
              <a:gd name="connsiteX8" fmla="*/ 2785929 w 2785929"/>
              <a:gd name="connsiteY8" fmla="*/ 2734655 h 2734655"/>
              <a:gd name="connsiteX9" fmla="*/ 0 w 2785929"/>
              <a:gd name="connsiteY9" fmla="*/ 2734655 h 2734655"/>
              <a:gd name="connsiteX10" fmla="*/ 17091 w 2785929"/>
              <a:gd name="connsiteY10" fmla="*/ 0 h 27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85929" h="2734655">
                <a:moveTo>
                  <a:pt x="17091" y="0"/>
                </a:moveTo>
                <a:lnTo>
                  <a:pt x="376015" y="0"/>
                </a:lnTo>
                <a:lnTo>
                  <a:pt x="546930" y="299103"/>
                </a:lnTo>
                <a:lnTo>
                  <a:pt x="777667" y="299103"/>
                </a:lnTo>
                <a:lnTo>
                  <a:pt x="777667" y="1956987"/>
                </a:lnTo>
                <a:lnTo>
                  <a:pt x="1657884" y="1956987"/>
                </a:lnTo>
                <a:lnTo>
                  <a:pt x="1751887" y="2127903"/>
                </a:lnTo>
                <a:lnTo>
                  <a:pt x="2264635" y="1854438"/>
                </a:lnTo>
                <a:lnTo>
                  <a:pt x="2785929" y="2734655"/>
                </a:lnTo>
                <a:lnTo>
                  <a:pt x="0" y="2734655"/>
                </a:lnTo>
                <a:lnTo>
                  <a:pt x="17091" y="0"/>
                </a:lnTo>
                <a:close/>
              </a:path>
            </a:pathLst>
          </a:custGeom>
          <a:noFill/>
          <a:ln w="444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Vrije vorm 5"/>
          <p:cNvSpPr/>
          <p:nvPr/>
        </p:nvSpPr>
        <p:spPr>
          <a:xfrm>
            <a:off x="4833659" y="1929894"/>
            <a:ext cx="800100" cy="633046"/>
          </a:xfrm>
          <a:custGeom>
            <a:avLst/>
            <a:gdLst>
              <a:gd name="connsiteX0" fmla="*/ 0 w 800100"/>
              <a:gd name="connsiteY0" fmla="*/ 351692 h 633046"/>
              <a:gd name="connsiteX1" fmla="*/ 641839 w 800100"/>
              <a:gd name="connsiteY1" fmla="*/ 0 h 633046"/>
              <a:gd name="connsiteX2" fmla="*/ 800100 w 800100"/>
              <a:gd name="connsiteY2" fmla="*/ 307730 h 633046"/>
              <a:gd name="connsiteX3" fmla="*/ 193431 w 800100"/>
              <a:gd name="connsiteY3" fmla="*/ 633046 h 633046"/>
              <a:gd name="connsiteX4" fmla="*/ 0 w 800100"/>
              <a:gd name="connsiteY4" fmla="*/ 351692 h 63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100" h="633046">
                <a:moveTo>
                  <a:pt x="0" y="351692"/>
                </a:moveTo>
                <a:lnTo>
                  <a:pt x="641839" y="0"/>
                </a:lnTo>
                <a:lnTo>
                  <a:pt x="800100" y="307730"/>
                </a:lnTo>
                <a:lnTo>
                  <a:pt x="193431" y="633046"/>
                </a:lnTo>
                <a:lnTo>
                  <a:pt x="0" y="351692"/>
                </a:lnTo>
                <a:close/>
              </a:path>
            </a:pathLst>
          </a:cu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631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5"/>
          <a:stretch/>
        </p:blipFill>
        <p:spPr>
          <a:xfrm>
            <a:off x="0" y="551573"/>
            <a:ext cx="9144000" cy="6306427"/>
          </a:xfrm>
          <a:prstGeom prst="rect">
            <a:avLst/>
          </a:prstGeom>
        </p:spPr>
      </p:pic>
      <p:sp>
        <p:nvSpPr>
          <p:cNvPr id="5" name="Tekstvak 1"/>
          <p:cNvSpPr txBox="1">
            <a:spLocks noChangeArrowheads="1"/>
          </p:cNvSpPr>
          <p:nvPr/>
        </p:nvSpPr>
        <p:spPr bwMode="auto">
          <a:xfrm>
            <a:off x="190500" y="258763"/>
            <a:ext cx="4408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b="1" dirty="0" smtClean="0"/>
              <a:t>Verdieping	</a:t>
            </a:r>
            <a:r>
              <a:rPr lang="nl-BE" altLang="nl-BE" b="1" dirty="0" smtClean="0">
                <a:solidFill>
                  <a:srgbClr val="FF0000"/>
                </a:solidFill>
              </a:rPr>
              <a:t>academie</a:t>
            </a:r>
            <a:endParaRPr lang="nl-BE" altLang="nl-BE" b="1" dirty="0">
              <a:solidFill>
                <a:srgbClr val="FF0000"/>
              </a:solidFill>
            </a:endParaRPr>
          </a:p>
        </p:txBody>
      </p:sp>
      <p:sp>
        <p:nvSpPr>
          <p:cNvPr id="2" name="Vrije vorm 1"/>
          <p:cNvSpPr/>
          <p:nvPr/>
        </p:nvSpPr>
        <p:spPr>
          <a:xfrm>
            <a:off x="2751746" y="991312"/>
            <a:ext cx="2597921" cy="854580"/>
          </a:xfrm>
          <a:custGeom>
            <a:avLst/>
            <a:gdLst>
              <a:gd name="connsiteX0" fmla="*/ 0 w 2597921"/>
              <a:gd name="connsiteY0" fmla="*/ 0 h 854580"/>
              <a:gd name="connsiteX1" fmla="*/ 2230452 w 2597921"/>
              <a:gd name="connsiteY1" fmla="*/ 0 h 854580"/>
              <a:gd name="connsiteX2" fmla="*/ 2597921 w 2597921"/>
              <a:gd name="connsiteY2" fmla="*/ 649481 h 854580"/>
              <a:gd name="connsiteX3" fmla="*/ 1273323 w 2597921"/>
              <a:gd name="connsiteY3" fmla="*/ 649481 h 854580"/>
              <a:gd name="connsiteX4" fmla="*/ 1273323 w 2597921"/>
              <a:gd name="connsiteY4" fmla="*/ 521294 h 854580"/>
              <a:gd name="connsiteX5" fmla="*/ 683663 w 2597921"/>
              <a:gd name="connsiteY5" fmla="*/ 521294 h 854580"/>
              <a:gd name="connsiteX6" fmla="*/ 683663 w 2597921"/>
              <a:gd name="connsiteY6" fmla="*/ 854580 h 854580"/>
              <a:gd name="connsiteX7" fmla="*/ 17091 w 2597921"/>
              <a:gd name="connsiteY7" fmla="*/ 854580 h 854580"/>
              <a:gd name="connsiteX8" fmla="*/ 0 w 2597921"/>
              <a:gd name="connsiteY8" fmla="*/ 0 h 85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7921" h="854580">
                <a:moveTo>
                  <a:pt x="0" y="0"/>
                </a:moveTo>
                <a:lnTo>
                  <a:pt x="2230452" y="0"/>
                </a:lnTo>
                <a:lnTo>
                  <a:pt x="2597921" y="649481"/>
                </a:lnTo>
                <a:lnTo>
                  <a:pt x="1273323" y="649481"/>
                </a:lnTo>
                <a:lnTo>
                  <a:pt x="1273323" y="521294"/>
                </a:lnTo>
                <a:lnTo>
                  <a:pt x="683663" y="521294"/>
                </a:lnTo>
                <a:lnTo>
                  <a:pt x="683663" y="854580"/>
                </a:lnTo>
                <a:lnTo>
                  <a:pt x="17091" y="854580"/>
                </a:lnTo>
                <a:lnTo>
                  <a:pt x="0" y="0"/>
                </a:lnTo>
                <a:close/>
              </a:path>
            </a:pathLst>
          </a:custGeom>
          <a:noFill/>
          <a:ln w="444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/>
          <p:cNvSpPr/>
          <p:nvPr/>
        </p:nvSpPr>
        <p:spPr>
          <a:xfrm>
            <a:off x="3547786" y="1354594"/>
            <a:ext cx="502920" cy="182880"/>
          </a:xfrm>
          <a:prstGeom prst="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3441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5"/>
          <a:stretch/>
        </p:blipFill>
        <p:spPr>
          <a:xfrm>
            <a:off x="0" y="551573"/>
            <a:ext cx="9144000" cy="6306427"/>
          </a:xfrm>
          <a:prstGeom prst="rect">
            <a:avLst/>
          </a:prstGeom>
        </p:spPr>
      </p:pic>
      <p:sp>
        <p:nvSpPr>
          <p:cNvPr id="5" name="Tekstvak 1"/>
          <p:cNvSpPr txBox="1">
            <a:spLocks noChangeArrowheads="1"/>
          </p:cNvSpPr>
          <p:nvPr/>
        </p:nvSpPr>
        <p:spPr bwMode="auto">
          <a:xfrm>
            <a:off x="190499" y="258763"/>
            <a:ext cx="49369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b="1" dirty="0" smtClean="0"/>
              <a:t>Verdieping	</a:t>
            </a:r>
            <a:r>
              <a:rPr lang="nl-BE" altLang="nl-BE" b="1" dirty="0" smtClean="0">
                <a:solidFill>
                  <a:srgbClr val="FF0000"/>
                </a:solidFill>
              </a:rPr>
              <a:t>backstage</a:t>
            </a:r>
            <a:endParaRPr lang="nl-BE" altLang="nl-BE" b="1" dirty="0">
              <a:solidFill>
                <a:srgbClr val="FF0000"/>
              </a:solidFill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3209544" y="5129784"/>
            <a:ext cx="182880" cy="657684"/>
          </a:xfrm>
          <a:prstGeom prst="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Rechthoek 1"/>
          <p:cNvSpPr/>
          <p:nvPr/>
        </p:nvSpPr>
        <p:spPr>
          <a:xfrm>
            <a:off x="2724912" y="5129784"/>
            <a:ext cx="667512" cy="1133856"/>
          </a:xfrm>
          <a:prstGeom prst="rect">
            <a:avLst/>
          </a:prstGeom>
          <a:noFill/>
          <a:ln w="444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63960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kstvak 1"/>
          <p:cNvSpPr txBox="1">
            <a:spLocks noChangeArrowheads="1"/>
          </p:cNvSpPr>
          <p:nvPr/>
        </p:nvSpPr>
        <p:spPr bwMode="auto">
          <a:xfrm>
            <a:off x="190500" y="258763"/>
            <a:ext cx="4408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b="1" dirty="0" smtClean="0"/>
              <a:t>Gevels</a:t>
            </a:r>
            <a:endParaRPr lang="nl-BE" altLang="nl-BE" b="1" dirty="0"/>
          </a:p>
        </p:txBody>
      </p:sp>
      <p:sp>
        <p:nvSpPr>
          <p:cNvPr id="9" name="Tekstvak 1"/>
          <p:cNvSpPr txBox="1">
            <a:spLocks noChangeArrowheads="1"/>
          </p:cNvSpPr>
          <p:nvPr/>
        </p:nvSpPr>
        <p:spPr bwMode="auto">
          <a:xfrm>
            <a:off x="190500" y="628650"/>
            <a:ext cx="44084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sz="1600" i="1" dirty="0" smtClean="0"/>
              <a:t>Noordwestgevel – zijde vijver</a:t>
            </a:r>
            <a:endParaRPr lang="nl-BE" altLang="nl-BE" i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432653"/>
            <a:ext cx="8370849" cy="209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326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78"/>
          <a:stretch>
            <a:fillRect/>
          </a:stretch>
        </p:blipFill>
        <p:spPr bwMode="auto">
          <a:xfrm>
            <a:off x="0" y="5824538"/>
            <a:ext cx="9144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>
            <a:spLocks noChangeArrowheads="1"/>
          </p:cNvSpPr>
          <p:nvPr/>
        </p:nvSpPr>
        <p:spPr bwMode="auto">
          <a:xfrm>
            <a:off x="626817" y="706925"/>
            <a:ext cx="670596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sz="5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</a:t>
            </a:r>
            <a:endParaRPr lang="nl-BE" altLang="nl-BE" sz="50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kstvak 1"/>
          <p:cNvSpPr txBox="1">
            <a:spLocks noChangeArrowheads="1"/>
          </p:cNvSpPr>
          <p:nvPr/>
        </p:nvSpPr>
        <p:spPr bwMode="auto">
          <a:xfrm>
            <a:off x="190500" y="258763"/>
            <a:ext cx="4408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b="1" dirty="0" smtClean="0"/>
              <a:t>Gevels</a:t>
            </a:r>
            <a:endParaRPr lang="nl-BE" altLang="nl-BE" b="1" dirty="0"/>
          </a:p>
        </p:txBody>
      </p:sp>
      <p:sp>
        <p:nvSpPr>
          <p:cNvPr id="5" name="Tekstvak 1"/>
          <p:cNvSpPr txBox="1">
            <a:spLocks noChangeArrowheads="1"/>
          </p:cNvSpPr>
          <p:nvPr/>
        </p:nvSpPr>
        <p:spPr bwMode="auto">
          <a:xfrm>
            <a:off x="190500" y="628650"/>
            <a:ext cx="44084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sz="1600" i="1" dirty="0" smtClean="0"/>
              <a:t>Westgevel</a:t>
            </a:r>
            <a:endParaRPr lang="nl-BE" altLang="nl-BE" i="1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29" y="2039106"/>
            <a:ext cx="8214732" cy="301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94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kstvak 1"/>
          <p:cNvSpPr txBox="1">
            <a:spLocks noChangeArrowheads="1"/>
          </p:cNvSpPr>
          <p:nvPr/>
        </p:nvSpPr>
        <p:spPr bwMode="auto">
          <a:xfrm>
            <a:off x="190500" y="258763"/>
            <a:ext cx="4408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b="1" dirty="0" smtClean="0"/>
              <a:t>Noordwest gevel</a:t>
            </a:r>
            <a:endParaRPr lang="nl-BE" altLang="nl-BE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4"/>
          <a:stretch/>
        </p:blipFill>
        <p:spPr>
          <a:xfrm>
            <a:off x="0" y="676507"/>
            <a:ext cx="9144000" cy="618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35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kstvak 1"/>
          <p:cNvSpPr txBox="1">
            <a:spLocks noChangeArrowheads="1"/>
          </p:cNvSpPr>
          <p:nvPr/>
        </p:nvSpPr>
        <p:spPr bwMode="auto">
          <a:xfrm>
            <a:off x="190500" y="258763"/>
            <a:ext cx="4408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b="1" dirty="0" smtClean="0"/>
              <a:t>Gevels</a:t>
            </a:r>
            <a:endParaRPr lang="nl-BE" altLang="nl-BE" b="1" dirty="0"/>
          </a:p>
        </p:txBody>
      </p:sp>
      <p:sp>
        <p:nvSpPr>
          <p:cNvPr id="9" name="Tekstvak 1"/>
          <p:cNvSpPr txBox="1">
            <a:spLocks noChangeArrowheads="1"/>
          </p:cNvSpPr>
          <p:nvPr/>
        </p:nvSpPr>
        <p:spPr bwMode="auto">
          <a:xfrm>
            <a:off x="190500" y="628650"/>
            <a:ext cx="44084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sz="1600" i="1" dirty="0" smtClean="0"/>
              <a:t>Zuidgevel – achtergevel</a:t>
            </a:r>
            <a:endParaRPr lang="nl-BE" altLang="nl-BE" i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478296"/>
            <a:ext cx="8712820" cy="192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59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1"/>
          <p:cNvSpPr txBox="1">
            <a:spLocks noChangeArrowheads="1"/>
          </p:cNvSpPr>
          <p:nvPr/>
        </p:nvSpPr>
        <p:spPr bwMode="auto">
          <a:xfrm>
            <a:off x="190500" y="630921"/>
            <a:ext cx="4408488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sz="1600" i="1" dirty="0" smtClean="0"/>
              <a:t>Oostgevel – toegang domein Steenberg</a:t>
            </a:r>
            <a:endParaRPr lang="nl-BE" altLang="nl-BE" i="1" dirty="0"/>
          </a:p>
        </p:txBody>
      </p:sp>
      <p:sp>
        <p:nvSpPr>
          <p:cNvPr id="10242" name="Tekstvak 1"/>
          <p:cNvSpPr txBox="1">
            <a:spLocks noChangeArrowheads="1"/>
          </p:cNvSpPr>
          <p:nvPr/>
        </p:nvSpPr>
        <p:spPr bwMode="auto">
          <a:xfrm>
            <a:off x="190500" y="258763"/>
            <a:ext cx="4408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b="1" dirty="0" smtClean="0"/>
              <a:t>Gevels</a:t>
            </a:r>
            <a:endParaRPr lang="nl-BE" altLang="nl-BE" b="1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2" y="2208119"/>
            <a:ext cx="8239879" cy="22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000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kstvak 1"/>
          <p:cNvSpPr txBox="1">
            <a:spLocks noChangeArrowheads="1"/>
          </p:cNvSpPr>
          <p:nvPr/>
        </p:nvSpPr>
        <p:spPr bwMode="auto">
          <a:xfrm>
            <a:off x="190500" y="258763"/>
            <a:ext cx="4408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b="1" dirty="0" smtClean="0"/>
              <a:t>Oost gevel</a:t>
            </a:r>
            <a:endParaRPr lang="nl-BE" altLang="nl-BE" b="1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5"/>
          <a:stretch/>
        </p:blipFill>
        <p:spPr>
          <a:xfrm>
            <a:off x="0" y="676507"/>
            <a:ext cx="9144000" cy="618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299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kstvak 1"/>
          <p:cNvSpPr txBox="1">
            <a:spLocks noChangeArrowheads="1"/>
          </p:cNvSpPr>
          <p:nvPr/>
        </p:nvSpPr>
        <p:spPr bwMode="auto">
          <a:xfrm>
            <a:off x="190500" y="258763"/>
            <a:ext cx="4408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b="1" dirty="0" err="1" smtClean="0"/>
              <a:t>Noord-oost</a:t>
            </a:r>
            <a:r>
              <a:rPr lang="nl-BE" altLang="nl-BE" b="1" dirty="0" smtClean="0"/>
              <a:t> gevel</a:t>
            </a:r>
            <a:endParaRPr lang="nl-BE" altLang="nl-BE" b="1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0"/>
          <a:stretch/>
        </p:blipFill>
        <p:spPr>
          <a:xfrm>
            <a:off x="0" y="646772"/>
            <a:ext cx="9144000" cy="621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878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1085850"/>
            <a:ext cx="8074025" cy="491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30"/>
          <p:cNvSpPr txBox="1">
            <a:spLocks noChangeArrowheads="1"/>
          </p:cNvSpPr>
          <p:nvPr/>
        </p:nvSpPr>
        <p:spPr bwMode="auto">
          <a:xfrm>
            <a:off x="4572000" y="5240338"/>
            <a:ext cx="1508125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nl-BE" altLang="nl-BE" sz="1000" dirty="0">
                <a:latin typeface="Arial" panose="020B0604020202020204" pitchFamily="34" charset="0"/>
                <a:cs typeface="Arial" panose="020B0604020202020204" pitchFamily="34" charset="0"/>
              </a:rPr>
              <a:t>Kinderopvang “</a:t>
            </a:r>
            <a:r>
              <a:rPr lang="nl-BE" altLang="nl-BE" sz="1000" dirty="0" err="1">
                <a:latin typeface="Arial" panose="020B0604020202020204" pitchFamily="34" charset="0"/>
                <a:cs typeface="Arial" panose="020B0604020202020204" pitchFamily="34" charset="0"/>
              </a:rPr>
              <a:t>Pimboli</a:t>
            </a:r>
            <a:r>
              <a:rPr lang="nl-BE" altLang="nl-BE" sz="1000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  <p:sp>
        <p:nvSpPr>
          <p:cNvPr id="15" name="Tekstvak 30"/>
          <p:cNvSpPr txBox="1">
            <a:spLocks noChangeArrowheads="1"/>
          </p:cNvSpPr>
          <p:nvPr/>
        </p:nvSpPr>
        <p:spPr bwMode="auto">
          <a:xfrm>
            <a:off x="3746500" y="2220913"/>
            <a:ext cx="1509713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nl-BE" altLang="nl-BE" sz="1000">
                <a:latin typeface="Arial" panose="020B0604020202020204" pitchFamily="34" charset="0"/>
                <a:cs typeface="Arial" panose="020B0604020202020204" pitchFamily="34" charset="0"/>
              </a:rPr>
              <a:t>Gemeentelijk centrum</a:t>
            </a:r>
          </a:p>
        </p:txBody>
      </p:sp>
      <p:cxnSp>
        <p:nvCxnSpPr>
          <p:cNvPr id="16" name="Rechte verbindingslijn 29"/>
          <p:cNvCxnSpPr>
            <a:cxnSpLocks noChangeShapeType="1"/>
          </p:cNvCxnSpPr>
          <p:nvPr/>
        </p:nvCxnSpPr>
        <p:spPr bwMode="auto">
          <a:xfrm>
            <a:off x="4166419" y="2449513"/>
            <a:ext cx="623069" cy="822325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102" name="Picture 3" descr="C:\Documents and Settings\Administrator\Desktop\noordpijl-orientatielopen_17-12100818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6038850"/>
            <a:ext cx="254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kstvak 30"/>
          <p:cNvSpPr txBox="1">
            <a:spLocks noChangeArrowheads="1"/>
          </p:cNvSpPr>
          <p:nvPr/>
        </p:nvSpPr>
        <p:spPr bwMode="auto">
          <a:xfrm>
            <a:off x="1714499" y="2222500"/>
            <a:ext cx="1295069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nl-BE" altLang="nl-B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Sporthal Steenberg</a:t>
            </a:r>
            <a:endParaRPr lang="nl-BE" altLang="nl-B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Rechte verbindingslijn 29"/>
          <p:cNvCxnSpPr>
            <a:cxnSpLocks noChangeShapeType="1"/>
          </p:cNvCxnSpPr>
          <p:nvPr/>
        </p:nvCxnSpPr>
        <p:spPr bwMode="auto">
          <a:xfrm>
            <a:off x="2741613" y="2449513"/>
            <a:ext cx="568325" cy="511175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kstvak 28"/>
          <p:cNvSpPr txBox="1">
            <a:spLocks noChangeArrowheads="1"/>
          </p:cNvSpPr>
          <p:nvPr/>
        </p:nvSpPr>
        <p:spPr bwMode="auto">
          <a:xfrm>
            <a:off x="190500" y="258763"/>
            <a:ext cx="4408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b="1" dirty="0"/>
              <a:t>Situering – luchtfoto bestaande situatie</a:t>
            </a:r>
          </a:p>
        </p:txBody>
      </p:sp>
      <p:cxnSp>
        <p:nvCxnSpPr>
          <p:cNvPr id="8" name="Rechte verbindingslijn 29"/>
          <p:cNvCxnSpPr>
            <a:cxnSpLocks noChangeShapeType="1"/>
          </p:cNvCxnSpPr>
          <p:nvPr/>
        </p:nvCxnSpPr>
        <p:spPr bwMode="auto">
          <a:xfrm flipV="1">
            <a:off x="5875338" y="4830763"/>
            <a:ext cx="395287" cy="476250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kstvak 30"/>
          <p:cNvSpPr txBox="1">
            <a:spLocks noChangeArrowheads="1"/>
          </p:cNvSpPr>
          <p:nvPr/>
        </p:nvSpPr>
        <p:spPr bwMode="auto">
          <a:xfrm>
            <a:off x="6270625" y="4024855"/>
            <a:ext cx="1664319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nl-BE" altLang="nl-B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Oudenaardesteenweg</a:t>
            </a:r>
            <a:endParaRPr lang="nl-BE" altLang="nl-B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Rechte verbindingslijn 29"/>
          <p:cNvCxnSpPr>
            <a:cxnSpLocks noChangeShapeType="1"/>
          </p:cNvCxnSpPr>
          <p:nvPr/>
        </p:nvCxnSpPr>
        <p:spPr bwMode="auto">
          <a:xfrm>
            <a:off x="7790985" y="4111083"/>
            <a:ext cx="460917" cy="579863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Vrije vorm 8"/>
          <p:cNvSpPr/>
          <p:nvPr/>
        </p:nvSpPr>
        <p:spPr>
          <a:xfrm>
            <a:off x="6437848" y="4408897"/>
            <a:ext cx="2170706" cy="1594237"/>
          </a:xfrm>
          <a:custGeom>
            <a:avLst/>
            <a:gdLst>
              <a:gd name="connsiteX0" fmla="*/ 2170706 w 2170706"/>
              <a:gd name="connsiteY0" fmla="*/ 0 h 1594237"/>
              <a:gd name="connsiteX1" fmla="*/ 2170706 w 2170706"/>
              <a:gd name="connsiteY1" fmla="*/ 218661 h 1594237"/>
              <a:gd name="connsiteX2" fmla="*/ 333955 w 2170706"/>
              <a:gd name="connsiteY2" fmla="*/ 1594237 h 1594237"/>
              <a:gd name="connsiteX3" fmla="*/ 0 w 2170706"/>
              <a:gd name="connsiteY3" fmla="*/ 1594237 h 1594237"/>
              <a:gd name="connsiteX4" fmla="*/ 2170706 w 2170706"/>
              <a:gd name="connsiteY4" fmla="*/ 0 h 159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0706" h="1594237">
                <a:moveTo>
                  <a:pt x="2170706" y="0"/>
                </a:moveTo>
                <a:lnTo>
                  <a:pt x="2170706" y="218661"/>
                </a:lnTo>
                <a:lnTo>
                  <a:pt x="333955" y="1594237"/>
                </a:lnTo>
                <a:lnTo>
                  <a:pt x="0" y="1594237"/>
                </a:lnTo>
                <a:lnTo>
                  <a:pt x="2170706" y="0"/>
                </a:lnTo>
                <a:close/>
              </a:path>
            </a:pathLst>
          </a:custGeom>
          <a:solidFill>
            <a:srgbClr val="CC6600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BE" dirty="0"/>
              <a:t> </a:t>
            </a:r>
            <a:r>
              <a:rPr lang="nl-BE" dirty="0" smtClean="0"/>
              <a:t> 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25" grpId="0" animBg="1"/>
      <p:bldP spid="29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58267" y="-505204"/>
            <a:ext cx="6865232" cy="787564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13528" y="-537210"/>
            <a:ext cx="2079523" cy="3153944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71948" y="6408175"/>
            <a:ext cx="1187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 smtClean="0"/>
              <a:t>BPA 2002</a:t>
            </a:r>
            <a:endParaRPr lang="nl-BE" sz="1200" dirty="0"/>
          </a:p>
        </p:txBody>
      </p:sp>
      <p:sp>
        <p:nvSpPr>
          <p:cNvPr id="5" name="Ovaal 4"/>
          <p:cNvSpPr/>
          <p:nvPr/>
        </p:nvSpPr>
        <p:spPr>
          <a:xfrm>
            <a:off x="4842577" y="5194694"/>
            <a:ext cx="1725278" cy="1670538"/>
          </a:xfrm>
          <a:prstGeom prst="ellipse">
            <a:avLst/>
          </a:prstGeom>
          <a:noFill/>
          <a:ln w="444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603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1085850"/>
            <a:ext cx="8074025" cy="491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Vrije vorm 13"/>
          <p:cNvSpPr/>
          <p:nvPr/>
        </p:nvSpPr>
        <p:spPr>
          <a:xfrm>
            <a:off x="5596556" y="4075113"/>
            <a:ext cx="1027112" cy="936625"/>
          </a:xfrm>
          <a:custGeom>
            <a:avLst/>
            <a:gdLst>
              <a:gd name="connsiteX0" fmla="*/ 447420 w 1026866"/>
              <a:gd name="connsiteY0" fmla="*/ 0 h 936405"/>
              <a:gd name="connsiteX1" fmla="*/ 596560 w 1026866"/>
              <a:gd name="connsiteY1" fmla="*/ 242047 h 936405"/>
              <a:gd name="connsiteX2" fmla="*/ 1026866 w 1026866"/>
              <a:gd name="connsiteY2" fmla="*/ 809269 h 936405"/>
              <a:gd name="connsiteX3" fmla="*/ 892396 w 1026866"/>
              <a:gd name="connsiteY3" fmla="*/ 892396 h 936405"/>
              <a:gd name="connsiteX4" fmla="*/ 794599 w 1026866"/>
              <a:gd name="connsiteY4" fmla="*/ 921735 h 936405"/>
              <a:gd name="connsiteX5" fmla="*/ 146695 w 1026866"/>
              <a:gd name="connsiteY5" fmla="*/ 936405 h 936405"/>
              <a:gd name="connsiteX6" fmla="*/ 75792 w 1026866"/>
              <a:gd name="connsiteY6" fmla="*/ 902176 h 936405"/>
              <a:gd name="connsiteX7" fmla="*/ 2445 w 1026866"/>
              <a:gd name="connsiteY7" fmla="*/ 801934 h 936405"/>
              <a:gd name="connsiteX8" fmla="*/ 0 w 1026866"/>
              <a:gd name="connsiteY8" fmla="*/ 753036 h 936405"/>
              <a:gd name="connsiteX9" fmla="*/ 31784 w 1026866"/>
              <a:gd name="connsiteY9" fmla="*/ 687023 h 936405"/>
              <a:gd name="connsiteX10" fmla="*/ 308060 w 1026866"/>
              <a:gd name="connsiteY10" fmla="*/ 498764 h 936405"/>
              <a:gd name="connsiteX11" fmla="*/ 124691 w 1026866"/>
              <a:gd name="connsiteY11" fmla="*/ 185814 h 936405"/>
              <a:gd name="connsiteX12" fmla="*/ 447420 w 1026866"/>
              <a:gd name="connsiteY12" fmla="*/ 0 h 93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26866" h="936405">
                <a:moveTo>
                  <a:pt x="447420" y="0"/>
                </a:moveTo>
                <a:lnTo>
                  <a:pt x="596560" y="242047"/>
                </a:lnTo>
                <a:lnTo>
                  <a:pt x="1026866" y="809269"/>
                </a:lnTo>
                <a:lnTo>
                  <a:pt x="892396" y="892396"/>
                </a:lnTo>
                <a:lnTo>
                  <a:pt x="794599" y="921735"/>
                </a:lnTo>
                <a:lnTo>
                  <a:pt x="146695" y="936405"/>
                </a:lnTo>
                <a:lnTo>
                  <a:pt x="75792" y="902176"/>
                </a:lnTo>
                <a:lnTo>
                  <a:pt x="2445" y="801934"/>
                </a:lnTo>
                <a:lnTo>
                  <a:pt x="0" y="753036"/>
                </a:lnTo>
                <a:lnTo>
                  <a:pt x="31784" y="687023"/>
                </a:lnTo>
                <a:lnTo>
                  <a:pt x="308060" y="498764"/>
                </a:lnTo>
                <a:lnTo>
                  <a:pt x="124691" y="185814"/>
                </a:lnTo>
                <a:lnTo>
                  <a:pt x="447420" y="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BE" dirty="0"/>
              <a:t> </a:t>
            </a:r>
          </a:p>
        </p:txBody>
      </p:sp>
      <p:sp>
        <p:nvSpPr>
          <p:cNvPr id="7" name="Tekstvak 30"/>
          <p:cNvSpPr txBox="1">
            <a:spLocks noChangeArrowheads="1"/>
          </p:cNvSpPr>
          <p:nvPr/>
        </p:nvSpPr>
        <p:spPr bwMode="auto">
          <a:xfrm>
            <a:off x="5080819" y="5240338"/>
            <a:ext cx="848034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nl-BE" altLang="nl-B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Cultuurhuis</a:t>
            </a:r>
            <a:endParaRPr lang="nl-BE" altLang="nl-B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kstvak 30"/>
          <p:cNvSpPr txBox="1">
            <a:spLocks noChangeArrowheads="1"/>
          </p:cNvSpPr>
          <p:nvPr/>
        </p:nvSpPr>
        <p:spPr bwMode="auto">
          <a:xfrm>
            <a:off x="3746500" y="2220913"/>
            <a:ext cx="1509713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nl-BE" altLang="nl-BE" sz="1000">
                <a:latin typeface="Arial" panose="020B0604020202020204" pitchFamily="34" charset="0"/>
                <a:cs typeface="Arial" panose="020B0604020202020204" pitchFamily="34" charset="0"/>
              </a:rPr>
              <a:t>Gemeentelijk centrum</a:t>
            </a:r>
          </a:p>
        </p:txBody>
      </p:sp>
      <p:cxnSp>
        <p:nvCxnSpPr>
          <p:cNvPr id="16" name="Rechte verbindingslijn 29"/>
          <p:cNvCxnSpPr>
            <a:cxnSpLocks noChangeShapeType="1"/>
          </p:cNvCxnSpPr>
          <p:nvPr/>
        </p:nvCxnSpPr>
        <p:spPr bwMode="auto">
          <a:xfrm>
            <a:off x="4136923" y="2449513"/>
            <a:ext cx="652565" cy="822325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102" name="Picture 3" descr="C:\Documents and Settings\Administrator\Desktop\noordpijl-orientatielopen_17-12100818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6038850"/>
            <a:ext cx="254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kstvak 30"/>
          <p:cNvSpPr txBox="1">
            <a:spLocks noChangeArrowheads="1"/>
          </p:cNvSpPr>
          <p:nvPr/>
        </p:nvSpPr>
        <p:spPr bwMode="auto">
          <a:xfrm>
            <a:off x="1714499" y="2222500"/>
            <a:ext cx="1295069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nl-BE" altLang="nl-B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Sporthal Steenberg</a:t>
            </a:r>
            <a:endParaRPr lang="nl-BE" altLang="nl-B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Rechte verbindingslijn 29"/>
          <p:cNvCxnSpPr>
            <a:cxnSpLocks noChangeShapeType="1"/>
          </p:cNvCxnSpPr>
          <p:nvPr/>
        </p:nvCxnSpPr>
        <p:spPr bwMode="auto">
          <a:xfrm>
            <a:off x="2741613" y="2449513"/>
            <a:ext cx="568325" cy="511175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kstvak 28"/>
          <p:cNvSpPr txBox="1">
            <a:spLocks noChangeArrowheads="1"/>
          </p:cNvSpPr>
          <p:nvPr/>
        </p:nvSpPr>
        <p:spPr bwMode="auto">
          <a:xfrm>
            <a:off x="190500" y="258763"/>
            <a:ext cx="4408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b="1" dirty="0" smtClean="0"/>
              <a:t>Zone cultuurhuis </a:t>
            </a:r>
            <a:r>
              <a:rPr lang="nl-BE" altLang="nl-BE" b="1" dirty="0"/>
              <a:t>– luchtfoto </a:t>
            </a:r>
          </a:p>
        </p:txBody>
      </p:sp>
      <p:cxnSp>
        <p:nvCxnSpPr>
          <p:cNvPr id="8" name="Rechte verbindingslijn 29"/>
          <p:cNvCxnSpPr>
            <a:cxnSpLocks noChangeShapeType="1"/>
          </p:cNvCxnSpPr>
          <p:nvPr/>
        </p:nvCxnSpPr>
        <p:spPr bwMode="auto">
          <a:xfrm flipV="1">
            <a:off x="5875338" y="4830763"/>
            <a:ext cx="395287" cy="476250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kstvak 30"/>
          <p:cNvSpPr txBox="1">
            <a:spLocks noChangeArrowheads="1"/>
          </p:cNvSpPr>
          <p:nvPr/>
        </p:nvSpPr>
        <p:spPr bwMode="auto">
          <a:xfrm>
            <a:off x="6270625" y="4024855"/>
            <a:ext cx="1664319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nl-BE" altLang="nl-B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Oudenaardesteenweg</a:t>
            </a:r>
            <a:endParaRPr lang="nl-BE" altLang="nl-B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Rechte verbindingslijn 29"/>
          <p:cNvCxnSpPr>
            <a:cxnSpLocks noChangeShapeType="1"/>
          </p:cNvCxnSpPr>
          <p:nvPr/>
        </p:nvCxnSpPr>
        <p:spPr bwMode="auto">
          <a:xfrm>
            <a:off x="7790985" y="4111083"/>
            <a:ext cx="460917" cy="579863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Vrije vorm 8"/>
          <p:cNvSpPr/>
          <p:nvPr/>
        </p:nvSpPr>
        <p:spPr>
          <a:xfrm>
            <a:off x="6437848" y="4408897"/>
            <a:ext cx="2170706" cy="1594237"/>
          </a:xfrm>
          <a:custGeom>
            <a:avLst/>
            <a:gdLst>
              <a:gd name="connsiteX0" fmla="*/ 2170706 w 2170706"/>
              <a:gd name="connsiteY0" fmla="*/ 0 h 1594237"/>
              <a:gd name="connsiteX1" fmla="*/ 2170706 w 2170706"/>
              <a:gd name="connsiteY1" fmla="*/ 218661 h 1594237"/>
              <a:gd name="connsiteX2" fmla="*/ 333955 w 2170706"/>
              <a:gd name="connsiteY2" fmla="*/ 1594237 h 1594237"/>
              <a:gd name="connsiteX3" fmla="*/ 0 w 2170706"/>
              <a:gd name="connsiteY3" fmla="*/ 1594237 h 1594237"/>
              <a:gd name="connsiteX4" fmla="*/ 2170706 w 2170706"/>
              <a:gd name="connsiteY4" fmla="*/ 0 h 159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0706" h="1594237">
                <a:moveTo>
                  <a:pt x="2170706" y="0"/>
                </a:moveTo>
                <a:lnTo>
                  <a:pt x="2170706" y="218661"/>
                </a:lnTo>
                <a:lnTo>
                  <a:pt x="333955" y="1594237"/>
                </a:lnTo>
                <a:lnTo>
                  <a:pt x="0" y="1594237"/>
                </a:lnTo>
                <a:lnTo>
                  <a:pt x="2170706" y="0"/>
                </a:lnTo>
                <a:close/>
              </a:path>
            </a:pathLst>
          </a:custGeom>
          <a:solidFill>
            <a:srgbClr val="CC6600">
              <a:alpha val="6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BE" dirty="0"/>
              <a:t> </a:t>
            </a:r>
            <a:r>
              <a:rPr lang="nl-BE" dirty="0" smtClean="0"/>
              <a:t>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8395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15" grpId="0" animBg="1"/>
      <p:bldP spid="25" grpId="0" animBg="1"/>
      <p:bldP spid="29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5" r="41179"/>
          <a:stretch/>
        </p:blipFill>
        <p:spPr>
          <a:xfrm rot="5400000">
            <a:off x="2762532" y="-675461"/>
            <a:ext cx="2335865" cy="7261838"/>
          </a:xfrm>
          <a:prstGeom prst="rect">
            <a:avLst/>
          </a:prstGeom>
        </p:spPr>
      </p:pic>
      <p:pic>
        <p:nvPicPr>
          <p:cNvPr id="7170" name="Afbeelding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4" b="33681"/>
          <a:stretch>
            <a:fillRect/>
          </a:stretch>
        </p:blipFill>
        <p:spPr bwMode="auto">
          <a:xfrm>
            <a:off x="199292" y="4156650"/>
            <a:ext cx="7476392" cy="207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kstvak 28"/>
          <p:cNvSpPr txBox="1">
            <a:spLocks noChangeArrowheads="1"/>
          </p:cNvSpPr>
          <p:nvPr/>
        </p:nvSpPr>
        <p:spPr bwMode="auto">
          <a:xfrm>
            <a:off x="190500" y="258763"/>
            <a:ext cx="4408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b="1" dirty="0"/>
              <a:t>Architecturaal concept</a:t>
            </a:r>
          </a:p>
        </p:txBody>
      </p:sp>
      <p:sp>
        <p:nvSpPr>
          <p:cNvPr id="11" name="Tekstvak 10"/>
          <p:cNvSpPr txBox="1">
            <a:spLocks noChangeArrowheads="1"/>
          </p:cNvSpPr>
          <p:nvPr/>
        </p:nvSpPr>
        <p:spPr bwMode="auto">
          <a:xfrm>
            <a:off x="190500" y="628650"/>
            <a:ext cx="8516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sz="1400" i="1"/>
              <a:t>Maximale integratie in de omgeving</a:t>
            </a:r>
          </a:p>
        </p:txBody>
      </p:sp>
      <p:sp>
        <p:nvSpPr>
          <p:cNvPr id="12" name="Tekstvak 11"/>
          <p:cNvSpPr txBox="1">
            <a:spLocks noChangeArrowheads="1"/>
          </p:cNvSpPr>
          <p:nvPr/>
        </p:nvSpPr>
        <p:spPr bwMode="auto">
          <a:xfrm>
            <a:off x="190500" y="1201738"/>
            <a:ext cx="83693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sz="1600" dirty="0"/>
              <a:t>Het gebouw wordt geënt in de natuurlijke groene omgeving met zijn kenmerkende niveauverschillen en vijver.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kstvak 28"/>
          <p:cNvSpPr txBox="1">
            <a:spLocks noChangeArrowheads="1"/>
          </p:cNvSpPr>
          <p:nvPr/>
        </p:nvSpPr>
        <p:spPr bwMode="auto">
          <a:xfrm>
            <a:off x="190500" y="258763"/>
            <a:ext cx="4408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b="1"/>
              <a:t>Cultuurhuis</a:t>
            </a:r>
          </a:p>
        </p:txBody>
      </p:sp>
      <p:sp>
        <p:nvSpPr>
          <p:cNvPr id="11" name="Tekstvak 10"/>
          <p:cNvSpPr txBox="1">
            <a:spLocks noChangeArrowheads="1"/>
          </p:cNvSpPr>
          <p:nvPr/>
        </p:nvSpPr>
        <p:spPr bwMode="auto">
          <a:xfrm>
            <a:off x="190500" y="628650"/>
            <a:ext cx="8516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sz="1400" i="1"/>
              <a:t>Een plaats waar iedereen welkom is en zich thuis voelt.</a:t>
            </a:r>
          </a:p>
        </p:txBody>
      </p:sp>
      <p:sp>
        <p:nvSpPr>
          <p:cNvPr id="12" name="Tekstvak 11"/>
          <p:cNvSpPr txBox="1">
            <a:spLocks noChangeArrowheads="1"/>
          </p:cNvSpPr>
          <p:nvPr/>
        </p:nvSpPr>
        <p:spPr bwMode="auto">
          <a:xfrm>
            <a:off x="190500" y="1201738"/>
            <a:ext cx="83693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sz="1600"/>
              <a:t>Herkenbaarheid en openheid</a:t>
            </a:r>
            <a:endParaRPr lang="nl-BE" altLang="nl-BE" sz="1600" b="1"/>
          </a:p>
        </p:txBody>
      </p:sp>
      <p:sp>
        <p:nvSpPr>
          <p:cNvPr id="13" name="Tekstvak 12"/>
          <p:cNvSpPr txBox="1">
            <a:spLocks noChangeArrowheads="1"/>
          </p:cNvSpPr>
          <p:nvPr/>
        </p:nvSpPr>
        <p:spPr bwMode="auto">
          <a:xfrm>
            <a:off x="190500" y="1560513"/>
            <a:ext cx="83693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nl-BE" altLang="nl-BE" sz="1600"/>
              <a:t>Duidelijk leesbaar circulatiepatroon</a:t>
            </a:r>
            <a:endParaRPr lang="nl-BE" altLang="nl-BE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kstvak 18"/>
          <p:cNvSpPr txBox="1">
            <a:spLocks noChangeArrowheads="1"/>
          </p:cNvSpPr>
          <p:nvPr/>
        </p:nvSpPr>
        <p:spPr bwMode="auto">
          <a:xfrm>
            <a:off x="190500" y="1920875"/>
            <a:ext cx="8369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nl-BE" altLang="nl-BE" sz="1600"/>
              <a:t>Integrale toegankelijkheid</a:t>
            </a:r>
            <a:endParaRPr lang="nl-BE" altLang="nl-BE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kstvak 7"/>
          <p:cNvSpPr txBox="1">
            <a:spLocks noChangeArrowheads="1"/>
          </p:cNvSpPr>
          <p:nvPr/>
        </p:nvSpPr>
        <p:spPr bwMode="auto">
          <a:xfrm>
            <a:off x="190500" y="2251075"/>
            <a:ext cx="83693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nl-BE" altLang="nl-BE" sz="1600"/>
              <a:t>Compact gebouw</a:t>
            </a:r>
            <a:endParaRPr lang="nl-BE" altLang="nl-BE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1" b="26953"/>
          <a:stretch/>
        </p:blipFill>
        <p:spPr>
          <a:xfrm>
            <a:off x="0" y="2910246"/>
            <a:ext cx="9144000" cy="39389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1" grpId="0"/>
      <p:bldP spid="12" grpId="0"/>
      <p:bldP spid="13" grpId="0"/>
      <p:bldP spid="19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5" b="27318"/>
          <a:stretch/>
        </p:blipFill>
        <p:spPr>
          <a:xfrm>
            <a:off x="0" y="2907791"/>
            <a:ext cx="9144000" cy="3941065"/>
          </a:xfrm>
          <a:prstGeom prst="rect">
            <a:avLst/>
          </a:prstGeom>
        </p:spPr>
      </p:pic>
      <p:sp>
        <p:nvSpPr>
          <p:cNvPr id="29" name="Tekstvak 28"/>
          <p:cNvSpPr txBox="1">
            <a:spLocks noChangeArrowheads="1"/>
          </p:cNvSpPr>
          <p:nvPr/>
        </p:nvSpPr>
        <p:spPr bwMode="auto">
          <a:xfrm>
            <a:off x="190500" y="258763"/>
            <a:ext cx="4408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b="1"/>
              <a:t>Cultuurhuis</a:t>
            </a:r>
          </a:p>
        </p:txBody>
      </p:sp>
      <p:sp>
        <p:nvSpPr>
          <p:cNvPr id="11" name="Tekstvak 10"/>
          <p:cNvSpPr txBox="1">
            <a:spLocks noChangeArrowheads="1"/>
          </p:cNvSpPr>
          <p:nvPr/>
        </p:nvSpPr>
        <p:spPr bwMode="auto">
          <a:xfrm>
            <a:off x="190500" y="628650"/>
            <a:ext cx="8516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sz="1400" i="1"/>
              <a:t>Een plaats waar iedereen welkom is en zich thuis voelt.</a:t>
            </a:r>
          </a:p>
        </p:txBody>
      </p:sp>
      <p:sp>
        <p:nvSpPr>
          <p:cNvPr id="12" name="Tekstvak 11"/>
          <p:cNvSpPr txBox="1">
            <a:spLocks noChangeArrowheads="1"/>
          </p:cNvSpPr>
          <p:nvPr/>
        </p:nvSpPr>
        <p:spPr bwMode="auto">
          <a:xfrm>
            <a:off x="190500" y="1201738"/>
            <a:ext cx="83693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sz="1600" dirty="0"/>
              <a:t>Herkenbaarheid en openheid</a:t>
            </a:r>
            <a:endParaRPr lang="nl-BE" altLang="nl-BE" sz="1600" b="1" dirty="0"/>
          </a:p>
        </p:txBody>
      </p:sp>
      <p:sp>
        <p:nvSpPr>
          <p:cNvPr id="13" name="Tekstvak 12"/>
          <p:cNvSpPr txBox="1">
            <a:spLocks noChangeArrowheads="1"/>
          </p:cNvSpPr>
          <p:nvPr/>
        </p:nvSpPr>
        <p:spPr bwMode="auto">
          <a:xfrm>
            <a:off x="190500" y="1560513"/>
            <a:ext cx="83693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nl-BE" altLang="nl-BE" sz="1600"/>
              <a:t>Duidelijk leesbaar circulatiepatroon</a:t>
            </a:r>
            <a:endParaRPr lang="nl-BE" altLang="nl-BE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kstvak 18"/>
          <p:cNvSpPr txBox="1">
            <a:spLocks noChangeArrowheads="1"/>
          </p:cNvSpPr>
          <p:nvPr/>
        </p:nvSpPr>
        <p:spPr bwMode="auto">
          <a:xfrm>
            <a:off x="190500" y="1920875"/>
            <a:ext cx="8369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nl-BE" altLang="nl-BE" sz="1600" dirty="0"/>
              <a:t>Integrale toegankelijkheid</a:t>
            </a:r>
            <a:endParaRPr lang="nl-BE" altLang="nl-B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kstvak 7"/>
          <p:cNvSpPr txBox="1">
            <a:spLocks noChangeArrowheads="1"/>
          </p:cNvSpPr>
          <p:nvPr/>
        </p:nvSpPr>
        <p:spPr bwMode="auto">
          <a:xfrm>
            <a:off x="190500" y="2251075"/>
            <a:ext cx="83693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361950" algn="l"/>
                <a:tab pos="66516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nl-BE" altLang="nl-BE" sz="1600"/>
              <a:t>Compact gebouw</a:t>
            </a:r>
            <a:endParaRPr lang="nl-BE" altLang="nl-BE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52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78"/>
          <a:stretch>
            <a:fillRect/>
          </a:stretch>
        </p:blipFill>
        <p:spPr bwMode="auto">
          <a:xfrm>
            <a:off x="0" y="5824538"/>
            <a:ext cx="9144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>
            <a:spLocks noChangeArrowheads="1"/>
          </p:cNvSpPr>
          <p:nvPr/>
        </p:nvSpPr>
        <p:spPr bwMode="auto">
          <a:xfrm>
            <a:off x="626817" y="706925"/>
            <a:ext cx="670596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sz="5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PLANNEN</a:t>
            </a:r>
            <a:endParaRPr lang="nl-BE" altLang="nl-BE" sz="50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vak 1"/>
          <p:cNvSpPr txBox="1">
            <a:spLocks noChangeArrowheads="1"/>
          </p:cNvSpPr>
          <p:nvPr/>
        </p:nvSpPr>
        <p:spPr bwMode="auto">
          <a:xfrm>
            <a:off x="626817" y="2043600"/>
            <a:ext cx="440848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sz="2200" b="1" dirty="0" smtClean="0">
                <a:solidFill>
                  <a:schemeClr val="bg1">
                    <a:lumMod val="65000"/>
                  </a:schemeClr>
                </a:solidFill>
              </a:rPr>
              <a:t>Inplanting</a:t>
            </a:r>
          </a:p>
          <a:p>
            <a:pPr eaLnBrk="1" hangingPunct="1"/>
            <a:r>
              <a:rPr lang="nl-BE" altLang="nl-BE" sz="2200" b="1" dirty="0" smtClean="0">
                <a:solidFill>
                  <a:schemeClr val="bg1">
                    <a:lumMod val="65000"/>
                  </a:schemeClr>
                </a:solidFill>
              </a:rPr>
              <a:t>Grondplannen</a:t>
            </a:r>
          </a:p>
          <a:p>
            <a:pPr eaLnBrk="1" hangingPunct="1"/>
            <a:r>
              <a:rPr lang="nl-BE" altLang="nl-BE" sz="2200" b="1" dirty="0" smtClean="0">
                <a:solidFill>
                  <a:schemeClr val="bg1">
                    <a:lumMod val="65000"/>
                  </a:schemeClr>
                </a:solidFill>
              </a:rPr>
              <a:t>Gevels</a:t>
            </a:r>
          </a:p>
          <a:p>
            <a:pPr eaLnBrk="1" hangingPunct="1"/>
            <a:r>
              <a:rPr lang="nl-BE" altLang="nl-BE" sz="2200" b="1" dirty="0" smtClean="0">
                <a:solidFill>
                  <a:schemeClr val="bg1">
                    <a:lumMod val="65000"/>
                  </a:schemeClr>
                </a:solidFill>
              </a:rPr>
              <a:t>Visualisaties</a:t>
            </a:r>
            <a:endParaRPr lang="nl-BE" altLang="nl-BE" sz="22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4696</TotalTime>
  <Words>151</Words>
  <Application>Microsoft Office PowerPoint</Application>
  <PresentationFormat>Diavoorstelling (4:3)</PresentationFormat>
  <Paragraphs>64</Paragraphs>
  <Slides>25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Administrator</dc:creator>
  <cp:lastModifiedBy>Gebruiker</cp:lastModifiedBy>
  <cp:revision>266</cp:revision>
  <dcterms:created xsi:type="dcterms:W3CDTF">2016-01-19T09:00:25Z</dcterms:created>
  <dcterms:modified xsi:type="dcterms:W3CDTF">2016-11-17T14:22:01Z</dcterms:modified>
</cp:coreProperties>
</file>